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59" r:id="rId6"/>
    <p:sldId id="268" r:id="rId7"/>
    <p:sldId id="269" r:id="rId8"/>
    <p:sldId id="267" r:id="rId9"/>
    <p:sldId id="270" r:id="rId10"/>
    <p:sldId id="260" r:id="rId11"/>
    <p:sldId id="261" r:id="rId12"/>
    <p:sldId id="262" r:id="rId13"/>
    <p:sldId id="263" r:id="rId14"/>
    <p:sldId id="264" r:id="rId15"/>
    <p:sldId id="265" r:id="rId16"/>
    <p:sldId id="271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ora" panose="020B0604020202020204" charset="-52"/>
      <p:regular r:id="rId23"/>
    </p:embeddedFont>
    <p:embeddedFont>
      <p:font typeface="Source Sans Pro" panose="020B0503030403020204" pitchFamily="34" charset="0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630"/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84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2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6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20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6958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Предсказание тематических категорий новостей по их содержанию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365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Дипломный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проект студента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группы 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DSU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-60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Трофимова Павла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888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/>
              <a:t>ООО «</a:t>
            </a:r>
            <a:r>
              <a:rPr lang="ru-RU" sz="2000" dirty="0" err="1"/>
              <a:t>Нетология</a:t>
            </a:r>
            <a:r>
              <a:rPr lang="ru-RU" sz="2000" dirty="0"/>
              <a:t>»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202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год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54588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340287" y="5441037"/>
            <a:ext cx="222075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6880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1762125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922972" y="181147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498878" y="183201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Очистка текста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98878" y="2253258"/>
            <a:ext cx="1229379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Удаление пунктуации, чисел и ссылок для унификации данных.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37724" y="2985611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922972" y="303496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498878" y="305550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 err="1" smtClean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Лемматизация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498878" y="3476744"/>
            <a:ext cx="1229379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Приведение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слов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начальной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форме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уменьшения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размерности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словаря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использованием 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PyMystem3.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7724" y="4209098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922972" y="425844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1498878" y="4278987"/>
            <a:ext cx="30257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Токенизация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98878" y="4700230"/>
            <a:ext cx="1229379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Разбиение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текста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слова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использованием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библиотек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NLTK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7724" y="5432584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922972" y="5481935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1498878" y="550247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Удаление стоп-слов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498878" y="5923717"/>
            <a:ext cx="1229379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Фильтрация общих слов (например, "и", "но"), не несущих смысловой нагрузки.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37724" y="6656070"/>
            <a:ext cx="457795" cy="45779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0" name="Text 18"/>
          <p:cNvSpPr/>
          <p:nvPr/>
        </p:nvSpPr>
        <p:spPr>
          <a:xfrm>
            <a:off x="922972" y="670542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1498878" y="6725960"/>
            <a:ext cx="26636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Извлечение признаков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498878" y="7147203"/>
            <a:ext cx="1229379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TF-IDF для создания векторного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представления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текста</a:t>
            </a:r>
            <a:endParaRPr lang="en-US" sz="1600" dirty="0"/>
          </a:p>
        </p:txBody>
      </p:sp>
      <p:sp>
        <p:nvSpPr>
          <p:cNvPr id="23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Обработка</a:t>
            </a: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данных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837724" y="2282427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Shape 4"/>
          <p:cNvSpPr/>
          <p:nvPr/>
        </p:nvSpPr>
        <p:spPr>
          <a:xfrm>
            <a:off x="837724" y="3991331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837724" y="5700236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" r="76075" b="21692"/>
          <a:stretch/>
        </p:blipFill>
        <p:spPr>
          <a:xfrm>
            <a:off x="11051803" y="0"/>
            <a:ext cx="3578597" cy="82296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4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0"/>
              </a:lnSpc>
            </a:pP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Обучение</a:t>
            </a: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классических</a:t>
            </a: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моделей</a:t>
            </a:r>
            <a:endParaRPr lang="en-US" sz="4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543983" y="2221328"/>
            <a:ext cx="7315200" cy="12721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LogisticRegression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endParaRPr lang="ru-RU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0.36987</a:t>
            </a:r>
            <a:b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0.58684</a:t>
            </a:r>
            <a:b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0.50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Recall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0.87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F1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0.63</a:t>
            </a:r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43983" y="3990260"/>
            <a:ext cx="7315200" cy="12721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LogisticRegression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биграммах </a:t>
            </a:r>
          </a:p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0.36754</a:t>
            </a:r>
            <a:b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0.58182</a:t>
            </a:r>
            <a:b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0.50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Recall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6, F1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0.63</a:t>
            </a:r>
            <a:endParaRPr lang="ru-RU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543983" y="5700236"/>
            <a:ext cx="7315200" cy="12721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CatBoostClassifier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endParaRPr lang="ru-RU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0.47447</a:t>
            </a:r>
            <a:b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0.49301</a:t>
            </a:r>
            <a:r>
              <a:rPr lang="ru-RU" dirty="0"/>
              <a:t/>
            </a:r>
            <a:br>
              <a:rPr lang="ru-RU" dirty="0"/>
            </a:br>
            <a:r>
              <a:rPr lang="en-US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 </a:t>
            </a:r>
            <a:r>
              <a:rPr lang="ru-RU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</a:t>
            </a:r>
            <a:r>
              <a:rPr lang="en-US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81,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 = </a:t>
            </a:r>
            <a:r>
              <a:rPr lang="ru-RU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</a:t>
            </a:r>
            <a:r>
              <a:rPr lang="en-US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51,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F1 =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0.63</a:t>
            </a:r>
            <a:endParaRPr lang="ru-RU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34441" r="-1" b="17343"/>
          <a:stretch/>
        </p:blipFill>
        <p:spPr>
          <a:xfrm>
            <a:off x="0" y="0"/>
            <a:ext cx="4351602" cy="82296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257325" y="881240"/>
            <a:ext cx="85353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0"/>
              </a:lnSpc>
            </a:pP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Обучение</a:t>
            </a: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00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нейросетевых</a:t>
            </a:r>
            <a:r>
              <a:rPr lang="en-US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моделей</a:t>
            </a:r>
            <a:endParaRPr lang="en-US" sz="4000" dirty="0"/>
          </a:p>
        </p:txBody>
      </p:sp>
      <p:sp>
        <p:nvSpPr>
          <p:cNvPr id="10" name="Shape 2"/>
          <p:cNvSpPr/>
          <p:nvPr/>
        </p:nvSpPr>
        <p:spPr>
          <a:xfrm>
            <a:off x="5257325" y="1878567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1" name="Shape 2"/>
          <p:cNvSpPr/>
          <p:nvPr/>
        </p:nvSpPr>
        <p:spPr>
          <a:xfrm>
            <a:off x="5257325" y="3300967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Shape 2"/>
          <p:cNvSpPr/>
          <p:nvPr/>
        </p:nvSpPr>
        <p:spPr>
          <a:xfrm>
            <a:off x="5257325" y="4723367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Shape 2"/>
          <p:cNvSpPr/>
          <p:nvPr/>
        </p:nvSpPr>
        <p:spPr>
          <a:xfrm>
            <a:off x="5279710" y="6145767"/>
            <a:ext cx="403860" cy="40386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4" name="Прямоугольник 13"/>
          <p:cNvSpPr/>
          <p:nvPr/>
        </p:nvSpPr>
        <p:spPr>
          <a:xfrm>
            <a:off x="5994400" y="1878567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ruBERT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tiny2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0.68557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distance: 0.69075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0.76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 = 0.70, F1 = 0.73</a:t>
            </a:r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994400" y="3300967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ruBERT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base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0.75801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distance: 0.76153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0.80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 = 0.77, F1 = 0.78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994400" y="4720766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DistilBERT</a:t>
            </a:r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0.70976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distance: 0.71629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0.75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 = 0.72, F1 = 0.74</a:t>
            </a:r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994400" y="6145767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XLM-</a:t>
            </a: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RoBERTa</a:t>
            </a:r>
            <a:endParaRPr lang="en-US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0.74312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Hamming distance: 0.74774</a:t>
            </a:r>
          </a:p>
          <a:p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0.78</a:t>
            </a:r>
            <a:r>
              <a:rPr lang="ru-RU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 = 0.75, F1 = 0.77</a:t>
            </a:r>
            <a:endParaRPr lang="en-US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34760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endParaRPr lang="en-US" sz="4200" dirty="0"/>
          </a:p>
        </p:txBody>
      </p:sp>
      <p:sp>
        <p:nvSpPr>
          <p:cNvPr id="31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Сравнение</a:t>
            </a: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моделей</a:t>
            </a:r>
            <a:endParaRPr lang="en-US" sz="4000" dirty="0"/>
          </a:p>
        </p:txBody>
      </p:sp>
      <p:pic>
        <p:nvPicPr>
          <p:cNvPr id="32" name="Picture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77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837725" y="1782603"/>
            <a:ext cx="12979876" cy="2214270"/>
          </a:xfrm>
          <a:prstGeom prst="rect">
            <a:avLst/>
          </a:prstGeom>
          <a:noFill/>
          <a:ln w="9525">
            <a:noFill/>
            <a:headEnd/>
            <a:tailEnd/>
          </a:ln>
          <a:effectLst>
            <a:softEdge rad="12700"/>
          </a:effectLst>
        </p:spPr>
      </p:pic>
      <p:sp>
        <p:nvSpPr>
          <p:cNvPr id="33" name="Прямоугольник 32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837723" y="4334788"/>
            <a:ext cx="129798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Calibri" panose="020F0502020204030204" pitchFamily="34" charset="0"/>
                <a:ea typeface="Aptos"/>
                <a:cs typeface="Times New Roman" panose="02020603050405020304" pitchFamily="18" charset="0"/>
              </a:rPr>
              <a:t/>
            </a:r>
            <a:br>
              <a:rPr lang="ru-RU" sz="1400" dirty="0">
                <a:latin typeface="Calibri" panose="020F0502020204030204" pitchFamily="34" charset="0"/>
                <a:ea typeface="Aptos"/>
                <a:cs typeface="Times New Roman" panose="02020603050405020304" pitchFamily="18" charset="0"/>
              </a:rPr>
            </a:br>
            <a:r>
              <a:rPr lang="ru-RU" sz="1400" i="1" dirty="0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Президент России Владимир Путин своим указом произвел в генералы 33 полковника различных ведомств — от Министерства обороны до Военной прокуратуры. Соответствующий указ в среду, 12 декабря, опубликован на официальном портале правовой информации. Кроме того, еще 16 генералам присвоены очередные воинские звания. В частности, в Минобороны России появился один новый генерал-полковник и один полный адмирал, восемь генерал-лейтенантов и два приравненных к ним вице-адмирала, 10 генерал-майоров и один контр-адмирал. В МЧС </a:t>
            </a:r>
            <a:r>
              <a:rPr lang="ru-RU" sz="1400" i="1" dirty="0" err="1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появиллось</a:t>
            </a:r>
            <a:r>
              <a:rPr lang="ru-RU" sz="1400" i="1" dirty="0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 два генерал-полковника, четыре генерал-лейтенанта и семь генерал-майоров. В свою очередь, </a:t>
            </a:r>
            <a:r>
              <a:rPr lang="ru-RU" sz="1400" i="1" dirty="0" err="1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Росгвардия</a:t>
            </a:r>
            <a:r>
              <a:rPr lang="ru-RU" sz="1400" i="1" dirty="0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 пополнилась одним генерал-полковником, тремя генерал-лейтенантами и девятью генерал-майорами. В Военной прокуратуре появился один генерал-лейтенант юстиции и три генерал-майора. Наконец, Федеральная служба исполнения наказаний (ФСИН) получила двух генерал-лейтенантов и четырех генерал-майоров. Так, генерал-лейтенант Евгений Устинов, командующий войсками Центрального военного округа стал генерал-полковником, а командующий Балтийским флотом вице-адмирал Александр </a:t>
            </a:r>
            <a:r>
              <a:rPr lang="ru-RU" sz="1400" i="1" dirty="0" err="1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Носатов</a:t>
            </a:r>
            <a:r>
              <a:rPr lang="ru-RU" sz="1400" i="1" dirty="0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 отныне — полный адмирал. Командующий Уральским округом </a:t>
            </a:r>
            <a:r>
              <a:rPr lang="ru-RU" sz="1400" i="1" dirty="0" err="1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Росгвардии</a:t>
            </a:r>
            <a:r>
              <a:rPr lang="ru-RU" sz="1400" i="1" dirty="0">
                <a:solidFill>
                  <a:srgbClr val="60A0B0"/>
                </a:solidFill>
                <a:latin typeface="Consolas" panose="020B0609020204030204" pitchFamily="49" charset="0"/>
                <a:ea typeface="Aptos"/>
                <a:cs typeface="Times New Roman" panose="02020603050405020304" pitchFamily="18" charset="0"/>
              </a:rPr>
              <a:t> генерал-лейтенант Александр Попов получил на погоны третью шитую звезду и стал генерал-полковником. В основном генеральские звания присвоены офицерам, чей «потолок по должности» с недавнего времени увеличен — в течение ноября-декабря президент внес изменения в положения почти о всех силовых структурах, увеличив число генеральских должностей.</a:t>
            </a:r>
            <a:r>
              <a:rPr lang="ru-RU" sz="1400" dirty="0">
                <a:latin typeface="Calibri" panose="020F0502020204030204" pitchFamily="34" charset="0"/>
                <a:ea typeface="Aptos"/>
                <a:cs typeface="Times New Roman" panose="02020603050405020304" pitchFamily="18" charset="0"/>
              </a:rPr>
              <a:t/>
            </a:r>
            <a:br>
              <a:rPr lang="ru-RU" sz="1400" dirty="0">
                <a:latin typeface="Calibri" panose="020F0502020204030204" pitchFamily="34" charset="0"/>
                <a:ea typeface="Aptos"/>
                <a:cs typeface="Times New Roman" panose="02020603050405020304" pitchFamily="18" charset="0"/>
              </a:rPr>
            </a:b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479"/>
            <a:ext cx="62472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7848124" y="1968183"/>
            <a:ext cx="7226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ruBERT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tiny2</a:t>
            </a:r>
          </a:p>
          <a:p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pred_tag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Полиция и спецслужбы</a:t>
            </a:r>
            <a:endParaRPr lang="en-US" sz="16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848124" y="2628795"/>
            <a:ext cx="745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ruBERT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base</a:t>
            </a:r>
          </a:p>
          <a:p>
            <a:r>
              <a:rPr lang="ru-RU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pred_tag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Полиция и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спецслужбы</a:t>
            </a:r>
            <a:endParaRPr lang="en-US" sz="16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848124" y="3284021"/>
            <a:ext cx="731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DistilBERT</a:t>
            </a:r>
            <a:endParaRPr lang="en-US" sz="160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pred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tag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: Полиция и </a:t>
            </a:r>
            <a:r>
              <a:rPr lang="ru-RU" sz="16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спецслужбы</a:t>
            </a:r>
            <a:endParaRPr lang="en-US" sz="1600" dirty="0">
              <a:solidFill>
                <a:srgbClr val="3A363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 pitchFamily="34" charset="-12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848124" y="3885325"/>
            <a:ext cx="73152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XLM-</a:t>
            </a:r>
            <a:r>
              <a:rPr lang="en-US" sz="1600" b="1" dirty="0" err="1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RoBERTa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pred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tag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: Полиция и спецслужбы</a:t>
            </a:r>
            <a:endParaRPr lang="en-US" sz="1600" dirty="0">
              <a:solidFill>
                <a:srgbClr val="3A363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 pitchFamily="34" charset="-12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837724" y="1943864"/>
            <a:ext cx="7315200" cy="682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LogisticRegression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endParaRPr lang="ru-RU" sz="160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_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tag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Полиция и спецслужбы, Россия, Оружие</a:t>
            </a:r>
            <a:endParaRPr lang="en-US" sz="16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837724" y="2626102"/>
            <a:ext cx="7315200" cy="6335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LogisticRegression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биграммах </a:t>
            </a:r>
          </a:p>
          <a:p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pred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tag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: Полиция и спецслужбы, Россия, Общество, Оружие</a:t>
            </a:r>
            <a:endParaRPr lang="ru-RU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837724" y="3259609"/>
            <a:ext cx="7315200" cy="682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50"/>
              </a:lnSpc>
            </a:pP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CatBoostClassifier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</a:t>
            </a:r>
            <a:r>
              <a:rPr lang="en-US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TfidfVectorizer</a:t>
            </a: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</a:t>
            </a:r>
            <a:r>
              <a:rPr lang="ru-RU" sz="16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униграммах</a:t>
            </a:r>
            <a:endParaRPr lang="ru-RU" sz="160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pred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tag</a:t>
            </a:r>
            <a:r>
              <a:rPr lang="ru-RU" sz="16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: Полиция и спецслужбы</a:t>
            </a:r>
            <a:endParaRPr lang="ru-RU" sz="1600" dirty="0">
              <a:solidFill>
                <a:srgbClr val="3A363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 pitchFamily="34" charset="-120"/>
            </a:endParaRPr>
          </a:p>
        </p:txBody>
      </p:sp>
      <p:sp>
        <p:nvSpPr>
          <p:cNvPr id="33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</a:rPr>
              <a:t>Результаты</a:t>
            </a:r>
            <a:endParaRPr lang="en-US" sz="40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837724" y="5180926"/>
            <a:ext cx="12598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	На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примерах хорошо видно разницу в результатах работы алгоритмов. Логистическая регрессия на </a:t>
            </a:r>
            <a:r>
              <a:rPr lang="ru-RU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tfidf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-векторах хорошо определяет не только целевые категории, но и смежные к ним, отсюда должно быть большее количество ложноположительных предсказаний и более низкий </a:t>
            </a:r>
            <a:r>
              <a:rPr lang="ru-RU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Precision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ru-RU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Нейросети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более </a:t>
            </a:r>
            <a:r>
              <a:rPr lang="ru-RU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точечны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в своих предсказаниях, а потому лучше подстраиваются под имеющиеся данные.</a:t>
            </a:r>
          </a:p>
          <a:p>
            <a:pPr algn="just"/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872973" y="19722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Достижения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140178" y="2467824"/>
            <a:ext cx="3548980" cy="219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Успешно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разработан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 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решение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 автоматическому назначению т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егов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новостей на основе их содержания на базе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ruBERT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base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19722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Ограничения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941243" y="2467824"/>
            <a:ext cx="3560268" cy="2028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Требуется значительный объем размеченных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данных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технических мощностей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эффективного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обучения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моделей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15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Перспективы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9941243" y="5411152"/>
            <a:ext cx="356026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Исследование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новых методов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многоклассовой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классификации и адаптация к постоянно меняющимся новостным данным.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4915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Внедрение</a:t>
            </a:r>
            <a:endParaRPr lang="en-US" sz="2800" dirty="0"/>
          </a:p>
        </p:txBody>
      </p:sp>
      <p:sp>
        <p:nvSpPr>
          <p:cNvPr id="16" name="Text 8"/>
          <p:cNvSpPr/>
          <p:nvPr/>
        </p:nvSpPr>
        <p:spPr>
          <a:xfrm>
            <a:off x="1140178" y="5411152"/>
            <a:ext cx="3548980" cy="156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Интеграция в существующие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новостные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агрегаторы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создание новостного </a:t>
            </a:r>
            <a:r>
              <a:rPr lang="ru-RU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агрегатора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платформе 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Telegram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Выводы</a:t>
            </a:r>
            <a:endParaRPr lang="en-US" sz="4000" dirty="0"/>
          </a:p>
        </p:txBody>
      </p:sp>
      <p:sp>
        <p:nvSpPr>
          <p:cNvPr id="21" name="Вертикальный свиток 20"/>
          <p:cNvSpPr/>
          <p:nvPr/>
        </p:nvSpPr>
        <p:spPr>
          <a:xfrm>
            <a:off x="8406765" y="3445639"/>
            <a:ext cx="393700" cy="372009"/>
          </a:xfrm>
          <a:prstGeom prst="verticalScroll">
            <a:avLst/>
          </a:prstGeom>
          <a:noFill/>
          <a:ln w="19050">
            <a:solidFill>
              <a:srgbClr val="3A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0" y="3138311"/>
            <a:ext cx="14630400" cy="42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ru-RU" sz="6600" dirty="0" smtClean="0">
                <a:solidFill>
                  <a:srgbClr val="38512F"/>
                </a:solidFill>
                <a:latin typeface="Lora" pitchFamily="34" charset="0"/>
              </a:rPr>
              <a:t>Спасибо за внимание!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285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12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Введение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rcRect t="2742" r="72667" b="3837"/>
          <a:stretch/>
        </p:blipFill>
        <p:spPr>
          <a:xfrm>
            <a:off x="10734178" y="0"/>
            <a:ext cx="3896222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1765300"/>
            <a:ext cx="9055576" cy="473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Объём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новостных источников и статей растёт с каждым днём. Помимо официальных новостных источников в сети появляется всё больше людей, которые ведут собственные каналы в </a:t>
            </a:r>
            <a:r>
              <a:rPr lang="ru-RU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соцсетях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мессенджерах, делятся новостями, аналитикой и личными мнениями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таких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условиях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пользователю становится все сложнее быстро находить действительно важную и интересующую его информацию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ru-RU" sz="1850" b="1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just">
              <a:lnSpc>
                <a:spcPts val="3000"/>
              </a:lnSpc>
            </a:pPr>
            <a:r>
              <a:rPr lang="ru-RU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Предложение:  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Перспективным решением для эффективной навигации видится поиск новостей по тегам, проставленным на основании содержания.</a:t>
            </a:r>
          </a:p>
          <a:p>
            <a:pPr algn="just">
              <a:lnSpc>
                <a:spcPts val="3000"/>
              </a:lnSpc>
            </a:pPr>
            <a:endParaRPr lang="ru-RU" sz="1850" b="1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just">
              <a:lnSpc>
                <a:spcPts val="3000"/>
              </a:lnSpc>
            </a:pPr>
            <a:r>
              <a:rPr lang="en-US" sz="185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Применение</a:t>
            </a: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Системы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категоризации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используются в новостных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агрегаторах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185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Яндекс.Новости</a:t>
            </a:r>
            <a:r>
              <a:rPr lang="ru-RU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Лента, РБК</a:t>
            </a:r>
            <a:r>
              <a:rPr lang="en-US" sz="18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персонализированных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рекомендаций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модерации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контента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ru-RU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85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just">
              <a:lnSpc>
                <a:spcPts val="3000"/>
              </a:lnSpc>
            </a:pPr>
            <a:endParaRPr lang="ru-RU" sz="185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just">
              <a:lnSpc>
                <a:spcPts val="3000"/>
              </a:lnSpc>
            </a:pPr>
            <a:endParaRPr lang="ru-RU" sz="1850" b="1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just">
              <a:lnSpc>
                <a:spcPts val="3000"/>
              </a:lnSpc>
            </a:pPr>
            <a:endParaRPr lang="ru-RU" dirty="0"/>
          </a:p>
          <a:p>
            <a:pPr>
              <a:lnSpc>
                <a:spcPts val="3000"/>
              </a:lnSpc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43100" y="5124450"/>
            <a:ext cx="7950200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12800" y="1879599"/>
            <a:ext cx="61595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ru-RU" b="1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Достоинства использования тегов:</a:t>
            </a:r>
            <a:endParaRPr lang="en-US" b="1" dirty="0" smtClean="0">
              <a:solidFill>
                <a:srgbClr val="3A363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Возможность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группировать публикации вне зависимости от источника (крупные новостные платформы, пользовательские медиа) по темам, событиям или ключевым персонам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Обеспечение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доступа к полному списку материалов в рамках интересующего вопроса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Упрощенный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поиск и фильтрация контента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Снижение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возможности упустить важные детали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Повышение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роста вовлеченности аудитории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Поддержка </a:t>
            </a: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актуальности новостного потока, обусловленная быстрой ориентацией даже в самых насыщенных информационных </a:t>
            </a:r>
            <a:r>
              <a:rPr lang="ru-RU" dirty="0" smtClean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лентах</a:t>
            </a:r>
            <a:endParaRPr lang="ru-RU" dirty="0"/>
          </a:p>
        </p:txBody>
      </p:sp>
      <p:sp>
        <p:nvSpPr>
          <p:cNvPr id="4" name="Text 0"/>
          <p:cNvSpPr/>
          <p:nvPr/>
        </p:nvSpPr>
        <p:spPr>
          <a:xfrm>
            <a:off x="837724" y="8812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Достоинства и недостатки</a:t>
            </a:r>
            <a:endParaRPr lang="en-US" sz="4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600950" y="1879599"/>
            <a:ext cx="61595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ru-RU" b="1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Основные недостатки использования тегов:</a:t>
            </a:r>
            <a:endParaRPr lang="ru-RU" b="1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Сложность назначения тегов для составителя, ввиду при написании публикаций и необходимости продумывания ключевых тем, описываемых в публикациях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Сложность разметки / назначения тегов сторонним человеком, ввиду необходимости погружения в контекст, постоянных концентрации и внимания на темах, описываемых в публикациях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Высокие трудозатраты на назначение тегов при больших объёмах и количестве публикаций</a:t>
            </a:r>
            <a:endParaRPr lang="ru-RU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A36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Пересечение тегов для публикаций из разных тематических областей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6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37724" y="1684032"/>
            <a:ext cx="12954952" cy="136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Основная </a:t>
            </a:r>
            <a:r>
              <a:rPr lang="en-US" sz="1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задача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проекта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включает в себя несколько этапов:</a:t>
            </a:r>
            <a:endParaRPr lang="ru-RU" sz="14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just">
              <a:lnSpc>
                <a:spcPts val="21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Подготовка данных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 новостным публикациям для дальнейшего обучения моделей.</a:t>
            </a:r>
          </a:p>
          <a:p>
            <a:pPr marL="342900" indent="-342900" algn="just">
              <a:lnSpc>
                <a:spcPts val="21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модели машинного обучения для решения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задачи </a:t>
            </a:r>
            <a:r>
              <a:rPr lang="ru-RU" sz="14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многоклассовой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классификации, в частности автоматического назначения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тематических категорий для новостей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основе их содержания</a:t>
            </a:r>
          </a:p>
          <a:p>
            <a:pPr marL="342900" indent="-342900" algn="just">
              <a:lnSpc>
                <a:spcPts val="2100"/>
              </a:lnSpc>
              <a:buFont typeface="+mj-lt"/>
              <a:buAutoNum type="arabicPeriod"/>
            </a:pP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Проведение оценки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сравнения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результатов по обученным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моделям с использованием </a:t>
            </a:r>
            <a:r>
              <a:rPr lang="en-US" sz="14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стандартны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 </a:t>
            </a:r>
            <a:r>
              <a:rPr lang="en-US" sz="14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метрик</a:t>
            </a:r>
            <a:endParaRPr lang="ru-RU" sz="14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just">
              <a:lnSpc>
                <a:spcPts val="2100"/>
              </a:lnSpc>
              <a:buNone/>
            </a:pPr>
            <a:endParaRPr lang="en-US" sz="14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5294"/>
            <a:ext cx="3454876" cy="2135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51801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Входные данные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5928460"/>
            <a:ext cx="3454876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Система обрабатывает необработанный </a:t>
            </a:r>
            <a:r>
              <a:rPr lang="en-US" sz="1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новостей</a:t>
            </a:r>
            <a:r>
              <a:rPr lang="en-US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Текст может быть разной длины и лексики.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772" y="3215294"/>
            <a:ext cx="3454876" cy="21351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5772" y="551801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225773" y="5928460"/>
            <a:ext cx="3454875" cy="1945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Основная</a:t>
            </a:r>
            <a:r>
              <a:rPr lang="en-US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цель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</a:t>
            </a:r>
            <a:r>
              <a:rPr lang="ru-RU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выбор наилучшего решения по автоматическому назначению корректных тегов для новостных публикаций для упрощения поиска и фильтрации публикаций по интересующим пользователя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вопросам/темам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40" y="3215613"/>
            <a:ext cx="3454360" cy="21348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13940" y="551801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Выходные данные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13941" y="5928460"/>
            <a:ext cx="3454360" cy="10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Каждая </a:t>
            </a:r>
            <a:r>
              <a:rPr lang="en-US" sz="1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новость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должна быть</a:t>
            </a:r>
            <a:r>
              <a:rPr lang="en-US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отнесена к одной из предопределённых категорий: «Политика», «Экономика», «Спорт», </a:t>
            </a:r>
            <a:r>
              <a:rPr lang="en-US" sz="14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«Культура», «Общество», «Происшествия» и др.</a:t>
            </a:r>
            <a:endParaRPr lang="en-US" sz="1400" dirty="0"/>
          </a:p>
        </p:txBody>
      </p:sp>
      <p:sp>
        <p:nvSpPr>
          <p:cNvPr id="15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Задача</a:t>
            </a:r>
            <a:endParaRPr lang="en-US" sz="4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97123" y="2231469"/>
            <a:ext cx="633745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37724" y="1603552"/>
            <a:ext cx="6185376" cy="5940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Источник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Открытый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датасет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новостей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Lenta.ru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Представленный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период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публикаций:</a:t>
            </a:r>
          </a:p>
          <a:p>
            <a:pPr>
              <a:lnSpc>
                <a:spcPct val="150000"/>
              </a:lnSpc>
              <a:buSzPct val="100000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Сентябрь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1999 года - Декабрь 2019 года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Количество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уникальных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записей: </a:t>
            </a:r>
          </a:p>
          <a:p>
            <a:pPr>
              <a:lnSpc>
                <a:spcPct val="150000"/>
              </a:lnSpc>
              <a:buSzPct val="100000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Более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800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000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Размер: </a:t>
            </a:r>
          </a:p>
          <a:p>
            <a:pPr>
              <a:lnSpc>
                <a:spcPct val="150000"/>
              </a:lnSpc>
              <a:buSzPct val="100000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Более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Гб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Поля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описание: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url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(Ссылка на публикацию, уникальные значения)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title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(Заголовок публикации)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(Содержание публикации)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topic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(Тема публикации)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tags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(Теги (</a:t>
            </a:r>
            <a:r>
              <a:rPr lang="ru-RU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подтемы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публикации)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date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(Дата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публикации)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категорий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"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Политика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", "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Спорт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3"/>
          <a:srcRect r="26543"/>
          <a:stretch/>
        </p:blipFill>
        <p:spPr>
          <a:xfrm>
            <a:off x="8585201" y="0"/>
            <a:ext cx="6045199" cy="8229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Описание исходных данных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97123" y="2231469"/>
            <a:ext cx="633745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8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Сравнение </a:t>
            </a:r>
            <a:r>
              <a:rPr lang="ru-RU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количества </a:t>
            </a: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новостей по </a:t>
            </a:r>
            <a:r>
              <a:rPr lang="ru-RU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тегам  </a:t>
            </a:r>
            <a:endParaRPr lang="en-US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7" b="59073"/>
          <a:stretch/>
        </p:blipFill>
        <p:spPr bwMode="auto">
          <a:xfrm>
            <a:off x="837724" y="1760220"/>
            <a:ext cx="12459644" cy="5974080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19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97123" y="2231469"/>
            <a:ext cx="633745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8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Сравнение количества </a:t>
            </a: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новостей по </a:t>
            </a:r>
            <a:r>
              <a:rPr lang="ru-RU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годам для </a:t>
            </a: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тегов  </a:t>
            </a:r>
            <a:endParaRPr lang="en-US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6112" t="19813" r="6123" b="12143"/>
          <a:stretch/>
        </p:blipFill>
        <p:spPr bwMode="auto">
          <a:xfrm>
            <a:off x="837724" y="1715770"/>
            <a:ext cx="12922533" cy="506603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348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97123" y="2231469"/>
            <a:ext cx="633745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37724" y="1603552"/>
            <a:ext cx="6185376" cy="5940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Источник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Открытый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датасет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новостей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Lenta.ru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Представленный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период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публикаций:</a:t>
            </a:r>
          </a:p>
          <a:p>
            <a:pPr>
              <a:lnSpc>
                <a:spcPct val="150000"/>
              </a:lnSpc>
              <a:buSzPct val="100000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	Сентябрь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1999 года - Декабрь 2019 года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Количество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уникальных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записей:  70 889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Поля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 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описание: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(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Идентификатор публикации,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уникальные значения)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(Содержание публикации)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олонки по каждому значению </a:t>
            </a:r>
            <a:r>
              <a:rPr lang="ru-RU" sz="1600" dirty="0" err="1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tags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(Теги (</a:t>
            </a:r>
            <a:r>
              <a:rPr lang="ru-RU" sz="16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подтемы</a:t>
            </a:r>
            <a:r>
              <a:rPr lang="ru-RU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публикации</a:t>
            </a:r>
            <a:r>
              <a:rPr lang="ru-RU" sz="16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ru-RU" sz="16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8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Описание данных для исследования</a:t>
            </a:r>
            <a:endParaRPr lang="en-US" sz="4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5"/>
          <a:stretch/>
        </p:blipFill>
        <p:spPr>
          <a:xfrm>
            <a:off x="10223500" y="0"/>
            <a:ext cx="44069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97123" y="2231469"/>
            <a:ext cx="633745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1150" dirty="0"/>
          </a:p>
        </p:txBody>
      </p:sp>
      <p:sp>
        <p:nvSpPr>
          <p:cNvPr id="8" name="Text 0"/>
          <p:cNvSpPr/>
          <p:nvPr/>
        </p:nvSpPr>
        <p:spPr>
          <a:xfrm>
            <a:off x="837724" y="881240"/>
            <a:ext cx="1971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00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Датасет</a:t>
            </a:r>
            <a:r>
              <a:rPr lang="ru-RU" sz="400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для исследования</a:t>
            </a:r>
            <a:endParaRPr lang="en-US" sz="4400" dirty="0"/>
          </a:p>
        </p:txBody>
      </p:sp>
      <p:pic>
        <p:nvPicPr>
          <p:cNvPr id="7" name="Picture" descr="alt text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34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837724" y="2231469"/>
            <a:ext cx="12819709" cy="4170363"/>
          </a:xfrm>
          <a:prstGeom prst="rect">
            <a:avLst/>
          </a:prstGeom>
          <a:noFill/>
          <a:ln w="9525">
            <a:noFill/>
            <a:headEnd/>
            <a:tailEnd/>
          </a:ln>
          <a:effectLst>
            <a:softEdge rad="12700"/>
          </a:effectLst>
        </p:spPr>
      </p:pic>
      <p:sp>
        <p:nvSpPr>
          <p:cNvPr id="10" name="Прямоугольник 9"/>
          <p:cNvSpPr/>
          <p:nvPr/>
        </p:nvSpPr>
        <p:spPr>
          <a:xfrm>
            <a:off x="12158134" y="7224889"/>
            <a:ext cx="2460978" cy="100471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6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664</Words>
  <Application>Microsoft Office PowerPoint</Application>
  <PresentationFormat>Произвольный</PresentationFormat>
  <Paragraphs>144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Calibri</vt:lpstr>
      <vt:lpstr>Arial</vt:lpstr>
      <vt:lpstr>Times New Roman</vt:lpstr>
      <vt:lpstr>Lora</vt:lpstr>
      <vt:lpstr>Source Sans Pro</vt:lpstr>
      <vt:lpstr>Consolas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Paul Trofimov</dc:creator>
  <cp:lastModifiedBy>Paul Trofimov</cp:lastModifiedBy>
  <cp:revision>23</cp:revision>
  <dcterms:created xsi:type="dcterms:W3CDTF">2025-06-26T08:57:01Z</dcterms:created>
  <dcterms:modified xsi:type="dcterms:W3CDTF">2025-06-26T15:05:21Z</dcterms:modified>
</cp:coreProperties>
</file>